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94" r:id="rId5"/>
    <p:sldId id="274" r:id="rId6"/>
    <p:sldId id="304" r:id="rId7"/>
    <p:sldId id="303" r:id="rId8"/>
    <p:sldId id="305" r:id="rId9"/>
    <p:sldId id="302" r:id="rId10"/>
    <p:sldId id="301" r:id="rId11"/>
    <p:sldId id="300" r:id="rId12"/>
    <p:sldId id="29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594"/>
    <a:srgbClr val="2A2F2C"/>
    <a:srgbClr val="808579"/>
    <a:srgbClr val="525D62"/>
    <a:srgbClr val="7D817A"/>
    <a:srgbClr val="181D1E"/>
    <a:srgbClr val="FCD01F"/>
    <a:srgbClr val="C58C2B"/>
    <a:srgbClr val="3F2F5A"/>
    <a:srgbClr val="2338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7" autoAdjust="0"/>
    <p:restoredTop sz="86472" autoAdjust="0"/>
  </p:normalViewPr>
  <p:slideViewPr>
    <p:cSldViewPr snapToGrid="0" snapToObjects="1">
      <p:cViewPr varScale="1">
        <p:scale>
          <a:sx n="79" d="100"/>
          <a:sy n="79" d="100"/>
        </p:scale>
        <p:origin x="25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35" d="100"/>
          <a:sy n="135" d="100"/>
        </p:scale>
        <p:origin x="53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39DC7F-2F86-9DA8-EA78-5EF34EA7F5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F6D20-DE39-E5DB-19FD-882FB89D4E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AFE0C-3D4D-3849-97B8-A2DB9F8D6B1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8D285-4EC8-C1A3-E6C4-AB64B156F4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1F872-9043-51E7-E4D5-CD2ACEDA0C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E8D01-5EEF-C042-AE8B-42B81BD3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91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3DF2E-A81C-6C49-ADCA-9A3B5C289662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8735A-94F7-C145-A76B-855EBAC47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89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8735A-94F7-C145-A76B-855EBAC47C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83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00385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D111156B-CF7C-4127-A427-D73B3D97ED3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204EF-D55B-4816-5EED-E4D65E589D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346111" y="216000"/>
            <a:ext cx="1641886" cy="1287754"/>
          </a:xfrm>
          <a:prstGeom prst="rect">
            <a:avLst/>
          </a:prstGeom>
        </p:spPr>
      </p:pic>
      <p:pic>
        <p:nvPicPr>
          <p:cNvPr id="3" name="Picture 2" descr="A train going through a station&#10;&#10;Description automatically generated">
            <a:extLst>
              <a:ext uri="{FF2B5EF4-FFF2-40B4-BE49-F238E27FC236}">
                <a16:creationId xmlns:a16="http://schemas.microsoft.com/office/drawing/2014/main" id="{5A9C16B6-76A8-BE5A-32BD-E757979055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blurry image of a red and blue sky&#10;&#10;Description automatically generated">
            <a:extLst>
              <a:ext uri="{FF2B5EF4-FFF2-40B4-BE49-F238E27FC236}">
                <a16:creationId xmlns:a16="http://schemas.microsoft.com/office/drawing/2014/main" id="{ED38A8E1-B190-E156-C835-14BDEB73C4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alphaModFix amt="7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64B04E-635A-D5CD-785E-F17E7E254643}"/>
              </a:ext>
            </a:extLst>
          </p:cNvPr>
          <p:cNvSpPr txBox="1"/>
          <p:nvPr userDrawn="1"/>
        </p:nvSpPr>
        <p:spPr>
          <a:xfrm>
            <a:off x="-332775" y="1919239"/>
            <a:ext cx="1182808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0" b="1" dirty="0">
                <a:solidFill>
                  <a:schemeClr val="bg1"/>
                </a:solidFill>
                <a:latin typeface="+mn-lt"/>
              </a:rPr>
              <a:t>DUBAI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F80E1F-DCBC-B595-B26F-069A513919CB}"/>
              </a:ext>
            </a:extLst>
          </p:cNvPr>
          <p:cNvSpPr txBox="1"/>
          <p:nvPr userDrawn="1"/>
        </p:nvSpPr>
        <p:spPr>
          <a:xfrm>
            <a:off x="6602183" y="4340082"/>
            <a:ext cx="61980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>
                <a:solidFill>
                  <a:schemeClr val="bg1"/>
                </a:solidFill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495060827"/>
      </p:ext>
    </p:extLst>
  </p:cSld>
  <p:clrMapOvr>
    <a:masterClrMapping/>
  </p:clrMapOvr>
  <p:transition spd="slow"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00385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D111156B-CF7C-4127-A427-D73B3D97ED3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204EF-D55B-4816-5EED-E4D65E589D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346111" y="216000"/>
            <a:ext cx="1641886" cy="1287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21FD9D-4DD7-B075-4007-656E0B17B2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520" b="10520"/>
          <a:stretch/>
        </p:blipFill>
        <p:spPr>
          <a:xfrm>
            <a:off x="-2" y="0"/>
            <a:ext cx="12192002" cy="6875264"/>
          </a:xfrm>
          <a:prstGeom prst="rect">
            <a:avLst/>
          </a:prstGeom>
        </p:spPr>
      </p:pic>
      <p:pic>
        <p:nvPicPr>
          <p:cNvPr id="9" name="Picture 8" descr="A blurry image of a red and blue sky&#10;&#10;Description automatically generated">
            <a:extLst>
              <a:ext uri="{FF2B5EF4-FFF2-40B4-BE49-F238E27FC236}">
                <a16:creationId xmlns:a16="http://schemas.microsoft.com/office/drawing/2014/main" id="{87B9C1BF-42BE-5A0B-8715-45A0E5045B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alphaModFix amt="7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781" y="2704"/>
            <a:ext cx="12191999" cy="6875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47175D-BA46-F39A-0D67-791196D370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804243" y="1071931"/>
            <a:ext cx="3812111" cy="3071568"/>
          </a:xfrm>
          <a:prstGeom prst="rect">
            <a:avLst/>
          </a:prstGeom>
        </p:spPr>
      </p:pic>
      <p:sp>
        <p:nvSpPr>
          <p:cNvPr id="13" name="Google Shape;87;p15">
            <a:extLst>
              <a:ext uri="{FF2B5EF4-FFF2-40B4-BE49-F238E27FC236}">
                <a16:creationId xmlns:a16="http://schemas.microsoft.com/office/drawing/2014/main" id="{C9188A48-A868-C537-60CC-DCE2BE736E2F}"/>
              </a:ext>
            </a:extLst>
          </p:cNvPr>
          <p:cNvSpPr/>
          <p:nvPr userDrawn="1"/>
        </p:nvSpPr>
        <p:spPr>
          <a:xfrm>
            <a:off x="6351699" y="-5492"/>
            <a:ext cx="5879656" cy="6876522"/>
          </a:xfrm>
          <a:prstGeom prst="rect">
            <a:avLst/>
          </a:prstGeom>
          <a:solidFill>
            <a:srgbClr val="2B3594">
              <a:alpha val="60000"/>
            </a:srgbClr>
          </a:solidFill>
          <a:ln>
            <a:noFill/>
          </a:ln>
          <a:effectLst/>
        </p:spPr>
        <p:txBody>
          <a:bodyPr spcFirstLastPara="1" wrap="square" lIns="342855" tIns="342855" rIns="342855" bIns="342855" anchor="ctr" anchorCtr="0">
            <a:noAutofit/>
          </a:bodyPr>
          <a:lstStyle/>
          <a:p>
            <a:pPr marL="0" marR="0" lvl="0" indent="0" defTabSz="34291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5E5AD-1570-9CD7-E32C-0EDC7156407E}"/>
              </a:ext>
            </a:extLst>
          </p:cNvPr>
          <p:cNvSpPr txBox="1"/>
          <p:nvPr userDrawn="1"/>
        </p:nvSpPr>
        <p:spPr>
          <a:xfrm>
            <a:off x="7503736" y="2152345"/>
            <a:ext cx="47026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B036E6-DAC1-E5EA-75AE-BF25850537C1}"/>
              </a:ext>
            </a:extLst>
          </p:cNvPr>
          <p:cNvSpPr txBox="1"/>
          <p:nvPr userDrawn="1"/>
        </p:nvSpPr>
        <p:spPr>
          <a:xfrm>
            <a:off x="1241591" y="5366767"/>
            <a:ext cx="1779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Organised by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DA6AA7-2DDC-9F43-C817-2D96A34CDD4A}"/>
              </a:ext>
            </a:extLst>
          </p:cNvPr>
          <p:cNvSpPr txBox="1"/>
          <p:nvPr userDrawn="1"/>
        </p:nvSpPr>
        <p:spPr>
          <a:xfrm>
            <a:off x="3791468" y="5344298"/>
            <a:ext cx="1779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Hosted by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8846C7-2F9C-5853-C670-265E305728A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413290" y="5864615"/>
            <a:ext cx="1407379" cy="5060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062F39-B150-2C5F-1AD4-EE4651A3452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97497" y="5692434"/>
            <a:ext cx="1313910" cy="85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82440"/>
      </p:ext>
    </p:extLst>
  </p:cSld>
  <p:clrMapOvr>
    <a:masterClrMapping/>
  </p:clrMapOvr>
  <p:transition spd="slow"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827998" y="1438114"/>
            <a:ext cx="8280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27998" y="3917789"/>
            <a:ext cx="8280000" cy="9116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1"/>
          </p:nvPr>
        </p:nvSpPr>
        <p:spPr bwMode="gray">
          <a:xfrm>
            <a:off x="827998" y="4977544"/>
            <a:ext cx="8280000" cy="688569"/>
          </a:xfrm>
        </p:spPr>
        <p:txBody>
          <a:bodyPr anchor="b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813E30-C3D8-228F-40D0-2B8A447206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0" b="4290"/>
          <a:stretch/>
        </p:blipFill>
        <p:spPr>
          <a:xfrm>
            <a:off x="10644190" y="36407"/>
            <a:ext cx="1547809" cy="1135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155667-4F61-04DD-D201-9E48946122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6913" y="5954952"/>
            <a:ext cx="12208905" cy="93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6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D34100-97DB-C525-1E4D-DC93E7B4C6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" y="5956242"/>
            <a:ext cx="12191988" cy="92896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27997" y="1583999"/>
            <a:ext cx="11160000" cy="427251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111156B-CF7C-4127-A427-D73B3D97ED3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 bwMode="gray">
          <a:xfrm>
            <a:off x="827997" y="216000"/>
            <a:ext cx="9339733" cy="132556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0EF53-3A30-7150-363B-34C17C0335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10593" y="36407"/>
            <a:ext cx="1415002" cy="113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  <p:transition spd="slow">
    <p:wipe dir="r"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827997" y="1583999"/>
            <a:ext cx="11160000" cy="4171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924479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D111156B-CF7C-4127-A427-D73B3D97ED3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18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0" r:id="rId2"/>
    <p:sldLayoutId id="2147483649" r:id="rId3"/>
    <p:sldLayoutId id="2147483650" r:id="rId4"/>
  </p:sldLayoutIdLst>
  <p:transition spd="slow">
    <p:wipe dir="r"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179388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38150" indent="-2063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12788" indent="-1825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20775" indent="-179388" algn="l" defTabSz="914400" rtl="0" eaLnBrk="1" latinLnBrk="0" hangingPunct="1">
        <a:lnSpc>
          <a:spcPct val="90000"/>
        </a:lnSpc>
        <a:spcBef>
          <a:spcPts val="500"/>
        </a:spcBef>
        <a:buFont typeface="Courier New" charset="0"/>
        <a:buChar char="o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032" userDrawn="1">
          <p15:clr>
            <a:srgbClr val="F26B43"/>
          </p15:clr>
        </p15:guide>
        <p15:guide id="2" orient="horz" pos="3906" userDrawn="1">
          <p15:clr>
            <a:srgbClr val="F26B43"/>
          </p15:clr>
        </p15:guide>
        <p15:guide id="3" pos="52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89B26476-5C66-AB8D-2BE8-E7EAF68163AD}"/>
              </a:ext>
            </a:extLst>
          </p:cNvPr>
          <p:cNvSpPr/>
          <p:nvPr/>
        </p:nvSpPr>
        <p:spPr>
          <a:xfrm>
            <a:off x="6202059" y="326571"/>
            <a:ext cx="3523678" cy="2033522"/>
          </a:xfrm>
          <a:prstGeom prst="rect">
            <a:avLst/>
          </a:prstGeom>
          <a:solidFill>
            <a:srgbClr val="2B3594">
              <a:alpha val="37647"/>
            </a:srgbClr>
          </a:solidFill>
          <a:ln>
            <a:noFill/>
          </a:ln>
        </p:spPr>
        <p:txBody>
          <a:bodyPr spcFirstLastPara="1" wrap="square" lIns="342855" tIns="342855" rIns="342855" bIns="342855" anchor="ctr" anchorCtr="0">
            <a:noAutofit/>
          </a:bodyPr>
          <a:lstStyle/>
          <a:p>
            <a:pPr marL="0" marR="0" lvl="0" indent="0" defTabSz="34291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1B5E2C45-3F54-A367-3FF5-58C76CFC4C62}"/>
              </a:ext>
            </a:extLst>
          </p:cNvPr>
          <p:cNvSpPr/>
          <p:nvPr/>
        </p:nvSpPr>
        <p:spPr>
          <a:xfrm>
            <a:off x="2726863" y="326571"/>
            <a:ext cx="3523678" cy="2033522"/>
          </a:xfrm>
          <a:prstGeom prst="rect">
            <a:avLst/>
          </a:prstGeom>
          <a:solidFill>
            <a:srgbClr val="2B3594"/>
          </a:solidFill>
          <a:ln>
            <a:noFill/>
          </a:ln>
        </p:spPr>
        <p:txBody>
          <a:bodyPr spcFirstLastPara="1" wrap="square" lIns="342855" tIns="342855" rIns="342855" bIns="342855" anchor="ctr" anchorCtr="0">
            <a:noAutofit/>
          </a:bodyPr>
          <a:lstStyle/>
          <a:p>
            <a:pPr marL="0" marR="0" lvl="0" indent="0" defTabSz="34291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Google Shape;89;p15">
            <a:extLst>
              <a:ext uri="{FF2B5EF4-FFF2-40B4-BE49-F238E27FC236}">
                <a16:creationId xmlns:a16="http://schemas.microsoft.com/office/drawing/2014/main" id="{37E4435C-E214-78E2-FEA3-FE018A66C916}"/>
              </a:ext>
            </a:extLst>
          </p:cNvPr>
          <p:cNvSpPr txBox="1"/>
          <p:nvPr/>
        </p:nvSpPr>
        <p:spPr>
          <a:xfrm>
            <a:off x="6414176" y="247122"/>
            <a:ext cx="3523678" cy="272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55" tIns="342855" rIns="342855" bIns="342855" anchor="t" anchorCtr="0">
            <a:noAutofit/>
          </a:bodyPr>
          <a:lstStyle/>
          <a:p>
            <a:pPr defTabSz="3429155">
              <a:defRPr/>
            </a:pPr>
            <a:r>
              <a:rPr lang="en-GB" sz="2400" kern="0" dirty="0">
                <a:solidFill>
                  <a:srgbClr val="FFFFFF"/>
                </a:solidFill>
              </a:rPr>
              <a:t>Saket Mohan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0" marR="0" lvl="0" indent="0" defTabSz="34291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defTabSz="3429155">
              <a:defRPr/>
            </a:pPr>
            <a:r>
              <a:rPr lang="en-GB" kern="0" dirty="0">
                <a:solidFill>
                  <a:srgbClr val="FFFFFF"/>
                </a:solidFill>
                <a:cs typeface="Arial"/>
              </a:rPr>
              <a:t>Founder &amp; CEO</a:t>
            </a:r>
            <a:endParaRPr lang="en-GB" dirty="0"/>
          </a:p>
          <a:p>
            <a:pPr defTabSz="3429155">
              <a:defRPr/>
            </a:pPr>
            <a:r>
              <a:rPr lang="en-GB" b="1" kern="0" dirty="0">
                <a:solidFill>
                  <a:srgbClr val="FFFFFF"/>
                </a:solidFill>
                <a:cs typeface="Arial"/>
              </a:rPr>
              <a:t>SECURE ELEMENTS</a:t>
            </a:r>
            <a:endParaRPr lang="en-GB" dirty="0"/>
          </a:p>
          <a:p>
            <a:pPr defTabSz="3429155">
              <a:defRPr/>
            </a:pPr>
            <a:r>
              <a:rPr lang="en-GB" sz="2400" b="1" kern="0" dirty="0">
                <a:solidFill>
                  <a:srgbClr val="FFFFFF"/>
                </a:solidFill>
              </a:rPr>
              <a:t>United Kingdom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	</a:t>
            </a:r>
            <a:endParaRPr lang="en-GB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Arial"/>
            </a:endParaRPr>
          </a:p>
          <a:p>
            <a:pPr marL="0" marR="0" lvl="0" indent="0" defTabSz="34291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F3CF6D6-2675-1800-597F-FBEF43B5D598}"/>
              </a:ext>
            </a:extLst>
          </p:cNvPr>
          <p:cNvSpPr txBox="1">
            <a:spLocks/>
          </p:cNvSpPr>
          <p:nvPr/>
        </p:nvSpPr>
        <p:spPr>
          <a:xfrm>
            <a:off x="2745392" y="557846"/>
            <a:ext cx="3179234" cy="191790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</a:rPr>
              <a:t>Generative AI in Automotive Cybersecurity Threat </a:t>
            </a:r>
            <a:r>
              <a:rPr lang="en-GB" sz="2800" dirty="0" err="1">
                <a:solidFill>
                  <a:schemeClr val="bg1"/>
                </a:solidFill>
              </a:rPr>
              <a:t>Modeling</a:t>
            </a:r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77169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person in a suit and tie&#10;&#10;Description automatically generated">
            <a:extLst>
              <a:ext uri="{FF2B5EF4-FFF2-40B4-BE49-F238E27FC236}">
                <a16:creationId xmlns:a16="http://schemas.microsoft.com/office/drawing/2014/main" id="{02B3DCD2-E8AF-7333-8FA6-9C44852A4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048" y="654100"/>
            <a:ext cx="1570846" cy="2141499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156B-CF7C-4127-A427-D73B3D97ED30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FED8A-00A2-091E-9DED-296C9D8BCBAC}"/>
              </a:ext>
            </a:extLst>
          </p:cNvPr>
          <p:cNvSpPr txBox="1"/>
          <p:nvPr/>
        </p:nvSpPr>
        <p:spPr>
          <a:xfrm>
            <a:off x="2349097" y="651614"/>
            <a:ext cx="825715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Saket Mohan is the Founder and Director of Secure Elements Ltd, with over 12 years of experience in Connected Cars and Automotive Cybersecurity. He has held key roles at </a:t>
            </a:r>
            <a:r>
              <a:rPr lang="en-US" dirty="0" err="1">
                <a:ea typeface="+mn-lt"/>
                <a:cs typeface="+mn-lt"/>
              </a:rPr>
              <a:t>ClearMotion</a:t>
            </a:r>
            <a:r>
              <a:rPr lang="en-US" dirty="0">
                <a:ea typeface="+mn-lt"/>
                <a:cs typeface="+mn-lt"/>
              </a:rPr>
              <a:t> UK Ltd and EDAG Engineering Limited, and his background includes extensive work in Telematics and Cybersecurity. He holds an M.Sc. in Embedded and Wireless Systems from Coventry University, UK.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99625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Importance of cybersecurity in connected and autonomous vehicles</a:t>
            </a:r>
            <a:endParaRPr lang="en-US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/>
              <a:t>Introduction of Generative AI in enhancing threat modeling</a:t>
            </a:r>
            <a:endParaRPr lang="en-US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cs typeface="Arial"/>
              </a:rPr>
              <a:t>Overview of the CRISKLETM platform</a:t>
            </a:r>
          </a:p>
          <a:p>
            <a:pPr lvl="2"/>
            <a:r>
              <a:rPr lang="en-US" dirty="0">
                <a:solidFill>
                  <a:srgbClr val="FF0000"/>
                </a:solidFill>
                <a:cs typeface="Arial"/>
              </a:rPr>
              <a:t>Need to add overall picture of </a:t>
            </a:r>
            <a:r>
              <a:rPr lang="en-US" err="1">
                <a:solidFill>
                  <a:srgbClr val="FF0000"/>
                </a:solidFill>
                <a:cs typeface="Arial"/>
              </a:rPr>
              <a:t>Criskle</a:t>
            </a:r>
            <a:endParaRPr 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156B-CF7C-4127-A427-D73B3D97ED30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7997" y="497355"/>
            <a:ext cx="9339733" cy="785486"/>
          </a:xfrm>
        </p:spPr>
        <p:txBody>
          <a:bodyPr>
            <a:normAutofit/>
          </a:bodyPr>
          <a:lstStyle/>
          <a:p>
            <a:r>
              <a:rPr lang="en-GB" b="0" dirty="0">
                <a:ea typeface="+mj-lt"/>
                <a:cs typeface="+mj-lt"/>
              </a:rPr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163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Increasing connectivity in vehicles poses significant cybersecurity risks.</a:t>
            </a:r>
            <a:endParaRPr lang="en-US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cs typeface="Arial"/>
              </a:rPr>
              <a:t>Traditional threat modeling methods may not be sufficient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156B-CF7C-4127-A427-D73B3D97ED3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7997" y="497355"/>
            <a:ext cx="9339733" cy="785486"/>
          </a:xfrm>
        </p:spPr>
        <p:txBody>
          <a:bodyPr/>
          <a:lstStyle/>
          <a:p>
            <a:r>
              <a:rPr lang="en-GB" b="0" dirty="0">
                <a:ea typeface="+mj-lt"/>
                <a:cs typeface="+mj-lt"/>
              </a:rPr>
              <a:t>Problem Statement</a:t>
            </a:r>
            <a:endParaRPr lang="en-US" dirty="0"/>
          </a:p>
        </p:txBody>
      </p:sp>
      <p:pic>
        <p:nvPicPr>
          <p:cNvPr id="2" name="Picture 1" descr="A blue and white text on a black background&#10;&#10;Description automatically generated">
            <a:extLst>
              <a:ext uri="{FF2B5EF4-FFF2-40B4-BE49-F238E27FC236}">
                <a16:creationId xmlns:a16="http://schemas.microsoft.com/office/drawing/2014/main" id="{1938EF40-0FF7-40E8-1F86-05E693A36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333" y="2449886"/>
            <a:ext cx="7498417" cy="3464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2DBC5B-6699-26AE-5E4B-CE468F78B29F}"/>
              </a:ext>
            </a:extLst>
          </p:cNvPr>
          <p:cNvSpPr txBox="1"/>
          <p:nvPr/>
        </p:nvSpPr>
        <p:spPr>
          <a:xfrm>
            <a:off x="830385" y="2579077"/>
            <a:ext cx="3272691" cy="26243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Need for innovative approaches like Generative AI for threat scenario generation and attack simulation.</a:t>
            </a:r>
          </a:p>
          <a:p>
            <a:pPr marL="285750" indent="-285750" algn="l">
              <a:buFont typeface="Arial"/>
              <a:buChar char="•"/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1358000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156B-CF7C-4127-A427-D73B3D97ED3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7997" y="497355"/>
            <a:ext cx="9339733" cy="785486"/>
          </a:xfrm>
        </p:spPr>
        <p:txBody>
          <a:bodyPr/>
          <a:lstStyle/>
          <a:p>
            <a:r>
              <a:rPr lang="en-GB" b="0" dirty="0"/>
              <a:t>Methodology</a:t>
            </a:r>
            <a:endParaRPr lang="en-US" b="0" dirty="0"/>
          </a:p>
        </p:txBody>
      </p:sp>
      <p:pic>
        <p:nvPicPr>
          <p:cNvPr id="2" name="Picture 1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01DE02AF-7547-15B5-1316-40F7D5EE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31" y="2134212"/>
            <a:ext cx="6149244" cy="25798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0F1905-3FFF-AE14-F544-2A5D43210953}"/>
              </a:ext>
            </a:extLst>
          </p:cNvPr>
          <p:cNvSpPr txBox="1"/>
          <p:nvPr/>
        </p:nvSpPr>
        <p:spPr>
          <a:xfrm>
            <a:off x="1631461" y="1719384"/>
            <a:ext cx="44645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Threat Modeling Architecture</a:t>
            </a:r>
            <a:endParaRPr lang="en-US" dirty="0"/>
          </a:p>
        </p:txBody>
      </p:sp>
      <p:pic>
        <p:nvPicPr>
          <p:cNvPr id="7" name="Picture 6" descr="A diagram of a training process&#10;&#10;Description automatically generated">
            <a:extLst>
              <a:ext uri="{FF2B5EF4-FFF2-40B4-BE49-F238E27FC236}">
                <a16:creationId xmlns:a16="http://schemas.microsoft.com/office/drawing/2014/main" id="{3025981F-C630-8246-614A-1F52CA1D8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465" y="2134454"/>
            <a:ext cx="4465760" cy="2579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7E51B-46AC-970E-DE57-3F8BE3396AB7}"/>
              </a:ext>
            </a:extLst>
          </p:cNvPr>
          <p:cNvSpPr txBox="1"/>
          <p:nvPr/>
        </p:nvSpPr>
        <p:spPr>
          <a:xfrm>
            <a:off x="7473462" y="1719384"/>
            <a:ext cx="40542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Attack Simulation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696726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156B-CF7C-4127-A427-D73B3D97ED3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7997" y="497355"/>
            <a:ext cx="9339733" cy="785486"/>
          </a:xfrm>
        </p:spPr>
        <p:txBody>
          <a:bodyPr/>
          <a:lstStyle/>
          <a:p>
            <a:r>
              <a:rPr lang="en-GB" b="0" dirty="0"/>
              <a:t>Threat </a:t>
            </a:r>
            <a:r>
              <a:rPr lang="en-GB" b="0" err="1"/>
              <a:t>Modeling</a:t>
            </a:r>
            <a:r>
              <a:rPr lang="en-GB" b="0" dirty="0"/>
              <a:t> with AI</a:t>
            </a:r>
            <a:endParaRPr 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099C2-668E-BB25-9A03-98098C28147B}"/>
              </a:ext>
            </a:extLst>
          </p:cNvPr>
          <p:cNvSpPr txBox="1"/>
          <p:nvPr/>
        </p:nvSpPr>
        <p:spPr>
          <a:xfrm>
            <a:off x="898769" y="1396999"/>
            <a:ext cx="4093307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Arial"/>
              </a:rPr>
              <a:t>UNECE R155 Defined Attack</a:t>
            </a:r>
            <a:r>
              <a:rPr lang="en-US" dirty="0">
                <a:cs typeface="Arial"/>
              </a:rPr>
              <a:t> -</a:t>
            </a:r>
          </a:p>
          <a:p>
            <a:r>
              <a:rPr lang="en-US" dirty="0">
                <a:cs typeface="Arial"/>
              </a:rPr>
              <a:t>The attacker spoofs traffic on the GMSL bus to exploit a vulnerability in running services or hardware, thereby compromising asset integrity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796F8-52D3-D200-56C0-5E0DA91C0478}"/>
              </a:ext>
            </a:extLst>
          </p:cNvPr>
          <p:cNvSpPr txBox="1"/>
          <p:nvPr/>
        </p:nvSpPr>
        <p:spPr>
          <a:xfrm>
            <a:off x="5531223" y="1317811"/>
            <a:ext cx="5074023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Arial"/>
              </a:rPr>
              <a:t>Model Generated Attack Scenarios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9" name="Picture 8" descr="A screenshot of a document&#10;&#10;Description automatically generated">
            <a:extLst>
              <a:ext uri="{FF2B5EF4-FFF2-40B4-BE49-F238E27FC236}">
                <a16:creationId xmlns:a16="http://schemas.microsoft.com/office/drawing/2014/main" id="{83E7B552-18FD-6C26-AA78-D37801E0C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763" y="1973543"/>
            <a:ext cx="5174428" cy="35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0544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156B-CF7C-4127-A427-D73B3D97ED3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7997" y="497355"/>
            <a:ext cx="9339733" cy="785486"/>
          </a:xfrm>
        </p:spPr>
        <p:txBody>
          <a:bodyPr/>
          <a:lstStyle/>
          <a:p>
            <a:r>
              <a:rPr lang="en-GB" b="0"/>
              <a:t>Results</a:t>
            </a:r>
            <a:endParaRPr lang="en-US" b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87A2FE-3006-0C05-A65F-90B2E7FF7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2" y="1817565"/>
            <a:ext cx="9259032" cy="279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39975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156B-CF7C-4127-A427-D73B3D97ED30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7997" y="497355"/>
            <a:ext cx="9339733" cy="785486"/>
          </a:xfrm>
        </p:spPr>
        <p:txBody>
          <a:bodyPr/>
          <a:lstStyle/>
          <a:p>
            <a:r>
              <a:rPr lang="en-GB" b="0"/>
              <a:t>Discussion &amp; Implications</a:t>
            </a:r>
            <a:endParaRPr lang="en-US" b="0"/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59860CB-A884-22BC-C5E6-AFD43FB97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413" y="2119190"/>
            <a:ext cx="5761404" cy="3049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D4C6FD-086E-87C1-BFD0-7D07F468B2F4}"/>
              </a:ext>
            </a:extLst>
          </p:cNvPr>
          <p:cNvSpPr txBox="1"/>
          <p:nvPr/>
        </p:nvSpPr>
        <p:spPr>
          <a:xfrm>
            <a:off x="1103922" y="1719384"/>
            <a:ext cx="439615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Implications of using Generative AI in real-world automotive cybersecurity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Potential for reducing the manual effort in threat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The importance of dataset size and quality in improving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9803458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415244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ERTICO White">
  <a:themeElements>
    <a:clrScheme name="ERTICO">
      <a:dk1>
        <a:srgbClr val="303434"/>
      </a:dk1>
      <a:lt1>
        <a:sysClr val="window" lastClr="FFFFFF"/>
      </a:lt1>
      <a:dk2>
        <a:srgbClr val="535958"/>
      </a:dk2>
      <a:lt2>
        <a:srgbClr val="BDC7C4"/>
      </a:lt2>
      <a:accent1>
        <a:srgbClr val="45C2B1"/>
      </a:accent1>
      <a:accent2>
        <a:srgbClr val="410099"/>
      </a:accent2>
      <a:accent3>
        <a:srgbClr val="E74F3D"/>
      </a:accent3>
      <a:accent4>
        <a:srgbClr val="FFB71B"/>
      </a:accent4>
      <a:accent5>
        <a:srgbClr val="49B170"/>
      </a:accent5>
      <a:accent6>
        <a:srgbClr val="00B1EB"/>
      </a:accent6>
      <a:hlink>
        <a:srgbClr val="27348B"/>
      </a:hlink>
      <a:folHlink>
        <a:srgbClr val="432D6A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17C0757D2C544C992B9B5187484AB1" ma:contentTypeVersion="17" ma:contentTypeDescription="Create a new document." ma:contentTypeScope="" ma:versionID="b55a962260b58d48c27badd074e45f08">
  <xsd:schema xmlns:xsd="http://www.w3.org/2001/XMLSchema" xmlns:xs="http://www.w3.org/2001/XMLSchema" xmlns:p="http://schemas.microsoft.com/office/2006/metadata/properties" xmlns:ns1="http://schemas.microsoft.com/sharepoint/v3" xmlns:ns2="4617d3f4-f423-475a-872c-9759772245ce" xmlns:ns3="d5e11707-0ffe-4373-92e3-113d9016ad24" targetNamespace="http://schemas.microsoft.com/office/2006/metadata/properties" ma:root="true" ma:fieldsID="069bcad9abedca75555146eb101f22af" ns1:_="" ns2:_="" ns3:_="">
    <xsd:import namespace="http://schemas.microsoft.com/sharepoint/v3"/>
    <xsd:import namespace="4617d3f4-f423-475a-872c-9759772245ce"/>
    <xsd:import namespace="d5e11707-0ffe-4373-92e3-113d9016ad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7d3f4-f423-475a-872c-9759772245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88a8d1e8-f04d-4073-bbff-c1f130f50e6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e11707-0ffe-4373-92e3-113d9016ad24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7b9abfd7-a17c-4680-9587-56e9016ec636}" ma:internalName="TaxCatchAll" ma:showField="CatchAllData" ma:web="d5e11707-0ffe-4373-92e3-113d9016ad2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e11707-0ffe-4373-92e3-113d9016ad24" xsi:nil="true"/>
    <lcf76f155ced4ddcb4097134ff3c332f xmlns="4617d3f4-f423-475a-872c-9759772245ce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9520517-3274-46EB-B2E3-BE8C94B469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617d3f4-f423-475a-872c-9759772245ce"/>
    <ds:schemaRef ds:uri="d5e11707-0ffe-4373-92e3-113d9016ad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119949-2A51-4116-B91A-C79DEF31D1F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0454BF-A570-4028-A0B0-151E023C6375}">
  <ds:schemaRefs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4617d3f4-f423-475a-872c-9759772245ce"/>
    <ds:schemaRef ds:uri="d5e11707-0ffe-4373-92e3-113d9016ad24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8496</TotalTime>
  <Words>33</Words>
  <Application>Microsoft Office PowerPoint</Application>
  <PresentationFormat>Widescreen</PresentationFormat>
  <Paragraphs>13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ERTICO White</vt:lpstr>
      <vt:lpstr>PowerPoint Presentation</vt:lpstr>
      <vt:lpstr>PowerPoint Presentation</vt:lpstr>
      <vt:lpstr>Introduction</vt:lpstr>
      <vt:lpstr>Problem Statement</vt:lpstr>
      <vt:lpstr>Methodology</vt:lpstr>
      <vt:lpstr>Threat Modeling with AI</vt:lpstr>
      <vt:lpstr>Results</vt:lpstr>
      <vt:lpstr>Discussion &amp; Implications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ERTICO PPT 16-9</dc:title>
  <dc:creator>Kathy Lecocq</dc:creator>
  <cp:lastModifiedBy>Joanna Mikolajczyk</cp:lastModifiedBy>
  <cp:revision>323</cp:revision>
  <cp:lastPrinted>2019-05-07T13:42:26Z</cp:lastPrinted>
  <dcterms:created xsi:type="dcterms:W3CDTF">2019-03-11T15:08:48Z</dcterms:created>
  <dcterms:modified xsi:type="dcterms:W3CDTF">2024-09-02T17:11:25Z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0x0101001217C0757D2C544C992B9B5187484AB1</vt:lpwstr>
  </property>
  <property fmtid="{D5CDD505-2E9C-101B-9397-08002B2CF9AE}" pid="3" name="MediaServiceImageTags">
    <vt:lpwstr/>
  </property>
</Properties>
</file>